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63" r:id="rId4"/>
    <p:sldId id="265" r:id="rId5"/>
    <p:sldId id="266" r:id="rId6"/>
    <p:sldId id="267" r:id="rId7"/>
    <p:sldId id="269" r:id="rId8"/>
    <p:sldId id="270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2945F-9D79-4D79-956B-5073BFC9FEAF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B9AC-8D4B-4FBB-8DDE-90C659DE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9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2B9AC-8D4B-4FBB-8DDE-90C659DE4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2B9AC-8D4B-4FBB-8DDE-90C659DE4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4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2B9AC-8D4B-4FBB-8DDE-90C659DE43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16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2B9AC-8D4B-4FBB-8DDE-90C659DE43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7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2B9AC-8D4B-4FBB-8DDE-90C659DE43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2B9AC-8D4B-4FBB-8DDE-90C659DE43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31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2B9AC-8D4B-4FBB-8DDE-90C659DE43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47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2B9AC-8D4B-4FBB-8DDE-90C659DE43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6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C23D-5313-4048-BE7C-DBE95BDCAAA1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5925"/>
            <a:ext cx="2743200" cy="365125"/>
          </a:xfrm>
        </p:spPr>
        <p:txBody>
          <a:bodyPr/>
          <a:lstStyle/>
          <a:p>
            <a:fld id="{E2303215-1A60-477C-8F2D-C7520A79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E3C9-6863-4EBF-8702-86BD59FF94E0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5925"/>
            <a:ext cx="2743200" cy="365125"/>
          </a:xfrm>
        </p:spPr>
        <p:txBody>
          <a:bodyPr/>
          <a:lstStyle/>
          <a:p>
            <a:fld id="{E2303215-1A60-477C-8F2D-C7520A79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0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44548-385F-40E8-B3B1-92E770A53106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59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03215-1A60-477C-8F2D-C7520A79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9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oz.com/google-algorithm-change" TargetMode="External"/><Relationship Id="rId3" Type="http://schemas.openxmlformats.org/officeDocument/2006/relationships/notesSlide" Target="../notesSlides/notesSlide6.xml"/><Relationship Id="rId7" Type="http://schemas.openxmlformats.org/officeDocument/2006/relationships/hyperlink" Target="https://www.youtube.com/watch?v=8Ykc60fYhx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5RZOU6vK4Q" TargetMode="External"/><Relationship Id="rId6" Type="http://schemas.openxmlformats.org/officeDocument/2006/relationships/hyperlink" Target="http://www.seobythesea.com/?s=distance" TargetMode="External"/><Relationship Id="rId5" Type="http://schemas.openxmlformats.org/officeDocument/2006/relationships/hyperlink" Target="https://www.youtube.com/watch?v=-MVKAXcemXc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www.youtube.com/watch?v=J5RZOU6vK4Q&amp;index=3&amp;list=FL_aVeVunXiCP2PHb3yNODDQ" TargetMode="External"/><Relationship Id="rId9" Type="http://schemas.openxmlformats.org/officeDocument/2006/relationships/hyperlink" Target="https://www.seroundtable.com/google-focused-core-search-updates-25391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27075" y="1972019"/>
            <a:ext cx="6044588" cy="296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latin typeface="+mn-lt"/>
              </a:rPr>
              <a:t>SEO vs. SEM</a:t>
            </a:r>
            <a:endParaRPr lang="en-US" sz="6600" b="1" dirty="0">
              <a:latin typeface="+mn-lt"/>
            </a:endParaRPr>
          </a:p>
          <a:p>
            <a:pPr algn="l"/>
            <a:r>
              <a:rPr lang="en-US" sz="2400" dirty="0" smtClean="0">
                <a:latin typeface="+mn-lt"/>
              </a:rPr>
              <a:t>MARCH 2018</a:t>
            </a:r>
            <a:endParaRPr lang="en-US" sz="2400" dirty="0">
              <a:latin typeface="+mn-lt"/>
            </a:endParaRPr>
          </a:p>
        </p:txBody>
      </p:sp>
      <p:pic>
        <p:nvPicPr>
          <p:cNvPr id="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8" y="2616138"/>
            <a:ext cx="4907177" cy="16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3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29920" y="1537758"/>
            <a:ext cx="4476470" cy="42195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ts val="2700"/>
              </a:lnSpc>
            </a:pPr>
            <a:r>
              <a:rPr lang="en-US" sz="2400" b="1" dirty="0"/>
              <a:t>Search Engine </a:t>
            </a:r>
            <a:r>
              <a:rPr lang="en-US" sz="2400" b="1" dirty="0" smtClean="0"/>
              <a:t>Optimization</a:t>
            </a:r>
          </a:p>
          <a:p>
            <a:pPr algn="ctr">
              <a:lnSpc>
                <a:spcPts val="2700"/>
              </a:lnSpc>
            </a:pPr>
            <a:r>
              <a:rPr lang="en-US" sz="2000" dirty="0" smtClean="0"/>
              <a:t> </a:t>
            </a:r>
            <a:r>
              <a:rPr lang="en-US" sz="2000" dirty="0"/>
              <a:t>Search engine optimization is the process of affecting the online visibility of a website or a web page in a search engine's unpaid results</a:t>
            </a:r>
            <a:r>
              <a:rPr lang="en-US" sz="2000" dirty="0" smtClean="0"/>
              <a:t>.</a:t>
            </a:r>
          </a:p>
          <a:p>
            <a:pPr algn="ctr">
              <a:lnSpc>
                <a:spcPts val="2700"/>
              </a:lnSpc>
            </a:pPr>
            <a:endParaRPr lang="en-US" sz="2000" b="0" dirty="0" smtClean="0">
              <a:effectLst/>
            </a:endParaRPr>
          </a:p>
          <a:p>
            <a:pPr algn="ctr">
              <a:lnSpc>
                <a:spcPts val="2700"/>
              </a:lnSpc>
            </a:pPr>
            <a:endParaRPr lang="en-US" sz="2000" b="0" dirty="0" smtClean="0">
              <a:effectLst/>
            </a:endParaRPr>
          </a:p>
          <a:p>
            <a:pPr algn="ctr">
              <a:lnSpc>
                <a:spcPts val="2700"/>
              </a:lnSpc>
            </a:pPr>
            <a:r>
              <a:rPr lang="en-US" sz="2400" b="1" dirty="0" smtClean="0"/>
              <a:t>Search </a:t>
            </a:r>
            <a:r>
              <a:rPr lang="en-US" sz="2400" b="1" dirty="0"/>
              <a:t>Engine Marketing </a:t>
            </a:r>
            <a:endParaRPr lang="en-US" sz="2400" b="1" dirty="0" smtClean="0"/>
          </a:p>
          <a:p>
            <a:pPr algn="ctr">
              <a:lnSpc>
                <a:spcPts val="2700"/>
              </a:lnSpc>
            </a:pPr>
            <a:r>
              <a:rPr lang="en-US" sz="2000" dirty="0" smtClean="0"/>
              <a:t>Search </a:t>
            </a:r>
            <a:r>
              <a:rPr lang="en-US" sz="2000" dirty="0"/>
              <a:t>engine marketing is a form of marketing that involves the promotion of websites in search engine results pages primarily through paid advertising.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lh6.googleusercontent.com/vsJO4wjp-wU-SOQ_VKweP6SvslOomce3t2eWsxkhcFkuMYLhprzXNE9Mrm_nupUSBE69NjCduAFFnjlm3V4jpUFkypZCknaJ0JjdBMHDNBBWrYPw2R4dgecjOuReBcAqC8js0Pc__U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2" y="1568546"/>
            <a:ext cx="4371975" cy="421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380568" y="88254"/>
            <a:ext cx="7803247" cy="846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WHAT IS SEO / SEM?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03215-1A60-477C-8F2D-C7520A79E8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68" y="88254"/>
            <a:ext cx="7803247" cy="84673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>TOP SEOs</a:t>
            </a:r>
            <a:endParaRPr lang="en-US" dirty="0"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81788" y="4744292"/>
            <a:ext cx="3585821" cy="4265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b="1" dirty="0" smtClean="0"/>
              <a:t>Matt </a:t>
            </a:r>
            <a:r>
              <a:rPr lang="en-US" sz="2000" b="1" dirty="0" err="1" smtClean="0"/>
              <a:t>Cutts</a:t>
            </a:r>
            <a:endParaRPr lang="en-US" sz="2000" b="1" dirty="0" smtClean="0"/>
          </a:p>
          <a:p>
            <a:r>
              <a:rPr lang="en-US" sz="2000" dirty="0" smtClean="0"/>
              <a:t>Distinguished Engineer, Google</a:t>
            </a:r>
          </a:p>
          <a:p>
            <a:r>
              <a:rPr lang="en-US" sz="2000" dirty="0" smtClean="0"/>
              <a:t>			</a:t>
            </a:r>
            <a:endParaRPr lang="en-US" sz="2000" b="1" dirty="0" smtClean="0"/>
          </a:p>
        </p:txBody>
      </p:sp>
      <p:pic>
        <p:nvPicPr>
          <p:cNvPr id="2051" name="Picture 3" descr="https://lh5.googleusercontent.com/GsZmY-CO9OLpwJinnMUcdHaOJeA5z4WYouNfgpcEWY9aXwvsW18bFWTe99_28Q489Gm2zBShzSlygLaAw6C9mIFAX_C2zmmxaBcODriv-g-ZWYJVmddbbDXmmDBND_lyGD8uYvLK_W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12" y="994512"/>
            <a:ext cx="372749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4.googleusercontent.com/8-NMzEExJ7hT5qoemKw_e3KaVn92gsq8izei6TLBGuVvoDPujfUNsmCVZ9d_iTVFuSrEk7igbekpyqbPZFbywRS_vPSmQn97EEQ6ah7KMFoFVf1poKckzVKj-t9CBkTLBurdjMwro3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88" y="994512"/>
            <a:ext cx="369377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45215" y="4744292"/>
            <a:ext cx="3239490" cy="78476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b="1" dirty="0" smtClean="0"/>
              <a:t>Rand </a:t>
            </a:r>
            <a:r>
              <a:rPr lang="en-US" sz="2000" b="1" dirty="0" err="1" smtClean="0"/>
              <a:t>Fishkin</a:t>
            </a:r>
            <a:endParaRPr lang="en-US" sz="2000" b="1" dirty="0" smtClean="0"/>
          </a:p>
          <a:p>
            <a:r>
              <a:rPr lang="en-US" sz="2000" dirty="0" smtClean="0"/>
              <a:t>Founder and Ex-CEO, </a:t>
            </a:r>
            <a:r>
              <a:rPr lang="en-US" sz="2000" dirty="0" err="1" smtClean="0"/>
              <a:t>Moz</a:t>
            </a:r>
            <a:endParaRPr lang="en-US" sz="2000" dirty="0" smtClean="0"/>
          </a:p>
          <a:p>
            <a:r>
              <a:rPr lang="en-US" sz="2000" dirty="0" smtClean="0"/>
              <a:t>Founder, </a:t>
            </a:r>
            <a:r>
              <a:rPr lang="en-US" sz="2000" dirty="0" err="1" smtClean="0"/>
              <a:t>SparkToro</a:t>
            </a:r>
            <a:endParaRPr lang="en-US" sz="2000" dirty="0" smtClean="0"/>
          </a:p>
          <a:p>
            <a:endParaRPr lang="en-US" dirty="0" smtClean="0"/>
          </a:p>
        </p:txBody>
      </p:sp>
      <p:pic>
        <p:nvPicPr>
          <p:cNvPr id="2053" name="Picture 5" descr="https://lh6.googleusercontent.com/KAVqNU5dMg_W0L64TXMIfS4ecHWdDr3GOu0f-uk0nsTuS19sCx9WYbKYvh1rlyovyhjLx68LvjtftUNEckiHYbLLstlg2MasBLbM7oXfvFV9sLEFCSn9wW53-Lhye942kCariCIylF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88" y="5861794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74674" y="5917410"/>
            <a:ext cx="1715722" cy="4374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mattcutts</a:t>
            </a:r>
            <a:r>
              <a:rPr lang="en-US" sz="2000" dirty="0" smtClean="0"/>
              <a:t>			</a:t>
            </a:r>
            <a:endParaRPr lang="en-US" sz="2000" b="1" dirty="0" smtClean="0"/>
          </a:p>
        </p:txBody>
      </p:sp>
      <p:pic>
        <p:nvPicPr>
          <p:cNvPr id="12" name="Picture 5" descr="https://lh6.googleusercontent.com/KAVqNU5dMg_W0L64TXMIfS4ecHWdDr3GOu0f-uk0nsTuS19sCx9WYbKYvh1rlyovyhjLx68LvjtftUNEckiHYbLLstlg2MasBLbM7oXfvFV9sLEFCSn9wW53-Lhye942kCariCIylF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175" y="5861794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228061" y="5917410"/>
            <a:ext cx="1715722" cy="4374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dirty="0"/>
              <a:t>@</a:t>
            </a:r>
            <a:r>
              <a:rPr lang="en-US" sz="2000" dirty="0" err="1" smtClean="0"/>
              <a:t>randfish</a:t>
            </a:r>
            <a:r>
              <a:rPr lang="en-US" sz="2000" dirty="0" smtClean="0"/>
              <a:t>		</a:t>
            </a:r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03215-1A60-477C-8F2D-C7520A79E8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3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68" y="88254"/>
            <a:ext cx="7803247" cy="84673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>SEO / SEM COMPARISON</a:t>
            </a:r>
            <a:endParaRPr lang="en-US" b="1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685531"/>
              </p:ext>
            </p:extLst>
          </p:nvPr>
        </p:nvGraphicFramePr>
        <p:xfrm>
          <a:off x="1500250" y="934984"/>
          <a:ext cx="9191500" cy="548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730"/>
                <a:gridCol w="2932900"/>
                <a:gridCol w="3770870"/>
              </a:tblGrid>
              <a:tr h="758759">
                <a:tc>
                  <a:txBody>
                    <a:bodyPr/>
                    <a:lstStyle/>
                    <a:p>
                      <a:pPr algn="ctr"/>
                      <a:endParaRPr lang="en-US" sz="2000" b="1" kern="1200" spc="-17" dirty="0">
                        <a:solidFill>
                          <a:schemeClr val="tx1"/>
                        </a:solidFill>
                        <a:latin typeface="+mn-lt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spc="-17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SEO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spc="-17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SEM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79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Slow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Agile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79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BUDGET</a:t>
                      </a:r>
                      <a:endParaRPr lang="en-US" sz="20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None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Allocated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7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latin typeface="+mn-lt"/>
                        </a:rPr>
                        <a:t>PLATFORMS</a:t>
                      </a:r>
                      <a:endParaRPr lang="en-US" sz="20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79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+mn-lt"/>
                        </a:rPr>
                        <a:t>ALGORITHM</a:t>
                      </a:r>
                      <a:endParaRPr lang="en-US" sz="20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200+</a:t>
                      </a:r>
                      <a:r>
                        <a:rPr lang="en-US" sz="2000" baseline="0" dirty="0" smtClean="0">
                          <a:latin typeface="+mn-lt"/>
                        </a:rPr>
                        <a:t> Factors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&lt;10 Factors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79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+mn-lt"/>
                        </a:rPr>
                        <a:t>KEYWORDS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National / Local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National / Local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79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TRAFFIC</a:t>
                      </a:r>
                      <a:r>
                        <a:rPr lang="en-US" sz="2000" b="1" baseline="0" dirty="0" smtClean="0">
                          <a:latin typeface="+mn-lt"/>
                        </a:rPr>
                        <a:t> BASED ON</a:t>
                      </a:r>
                      <a:endParaRPr lang="en-US" sz="20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+mn-lt"/>
                        </a:rPr>
                        <a:t>Ranking / Search Volume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Budget / Strategy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 descr="Image result for moz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49" y="2766949"/>
            <a:ext cx="1814699" cy="18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google adword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162" y="3299332"/>
            <a:ext cx="1749837" cy="7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03215-1A60-477C-8F2D-C7520A79E8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68" y="88254"/>
            <a:ext cx="8775307" cy="84673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>ANATOMY OF A SERP – ANALYSIS</a:t>
            </a:r>
            <a:endParaRPr lang="en-US" b="1" dirty="0">
              <a:latin typeface="+mn-lt"/>
            </a:endParaRPr>
          </a:p>
        </p:txBody>
      </p:sp>
      <p:pic>
        <p:nvPicPr>
          <p:cNvPr id="5122" name="Picture 2" descr="https://lh6.googleusercontent.com/NwcGegc2Vdho4lN7z--z0AomMN3pjKcdm1lYIkhhXQfhia-B6pm8G8T0IkManPRNPDJSmgG6EH1XgAiM_Melh2atiaoTTDLPO6dAFpmcUmFcnHSGga3DS_00r4cqVv7jLFExebLUpc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9" y="1140160"/>
            <a:ext cx="6934632" cy="534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47709" y="1140160"/>
            <a:ext cx="4405746" cy="54368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Typically 10 organic results per page. Who goes past the first page? Who goes past the first 3 organic results?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In the hotel space, what is the most important thing to Google?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Do you care that there are 185,000 results? Do you need to know the page loaded in .61 seconds?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Historically, Google is pushing ads harder, drawing less importance to organic results (more money to Google).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03215-1A60-477C-8F2D-C7520A79E8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4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68" y="88254"/>
            <a:ext cx="8775307" cy="84673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>DOES ANYONE CLICK ON ADS? (SEM)</a:t>
            </a:r>
            <a:endParaRPr lang="en-US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943" y="1580350"/>
            <a:ext cx="6756502" cy="34824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i="1" dirty="0" smtClean="0"/>
              <a:t>“How </a:t>
            </a:r>
            <a:r>
              <a:rPr lang="en-US" i="1" dirty="0"/>
              <a:t>does Google manage to generate yearly revenues of $70 billion, greater than the GDP of Luxembourg or Belarus? It invented this magical website called Google Search where all of humanity goes and tells Google what it wants: “Nikon D300 camera.” “Online nursing degree.” “Divorce lawyer in Atlanta</a:t>
            </a:r>
            <a:r>
              <a:rPr lang="en-US" i="1" dirty="0" smtClean="0"/>
              <a:t>.”...</a:t>
            </a:r>
          </a:p>
          <a:p>
            <a:pPr algn="ctr"/>
            <a:endParaRPr lang="en-US" sz="1400" b="0" i="1" dirty="0" smtClean="0">
              <a:effectLst/>
            </a:endParaRPr>
          </a:p>
          <a:p>
            <a:pPr algn="ctr"/>
            <a:r>
              <a:rPr lang="en-US" i="1" dirty="0"/>
              <a:t>...It (Google) doesn’t even need to figure out what a search query is worth...It simply holds an auction for every search query entered, at the moment the query occurs...billions of times a day, Google runs an auction of keywords and accompanying bids...Actually printing physical money would be harder.”</a:t>
            </a:r>
            <a:endParaRPr lang="en-US" b="0" i="1" dirty="0" smtClean="0">
              <a:effectLst/>
            </a:endParaRPr>
          </a:p>
          <a:p>
            <a:pPr algn="ctr"/>
            <a:endParaRPr lang="en-US" sz="1400" dirty="0" smtClean="0"/>
          </a:p>
          <a:p>
            <a:pPr algn="ctr"/>
            <a:r>
              <a:rPr lang="en-US" dirty="0" smtClean="0"/>
              <a:t>Antonio </a:t>
            </a:r>
            <a:r>
              <a:rPr lang="en-US" dirty="0"/>
              <a:t>Garcia Martinez, Product Manager, Facebook </a:t>
            </a:r>
            <a:r>
              <a:rPr lang="en-US" i="1" dirty="0"/>
              <a:t>Chaos Monkeys</a:t>
            </a:r>
            <a:endParaRPr lang="en-US" dirty="0" smtClean="0"/>
          </a:p>
        </p:txBody>
      </p:sp>
      <p:pic>
        <p:nvPicPr>
          <p:cNvPr id="7170" name="Picture 2" descr="Image result for antonio garcia martin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24" y="1580350"/>
            <a:ext cx="4643305" cy="348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03215-1A60-477C-8F2D-C7520A79E8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4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68" y="88254"/>
            <a:ext cx="10805988" cy="84673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>COMPLEXITY OF THE ALGORITHM (SEO)</a:t>
            </a:r>
            <a:endParaRPr lang="en-US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568" y="4596683"/>
            <a:ext cx="10095727" cy="18596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 sz="2000" u="sng" dirty="0">
                <a:hlinkClick r:id="rId4"/>
              </a:rPr>
              <a:t>How Google makes improvements to its search algorithm</a:t>
            </a:r>
            <a:endParaRPr lang="en-US" sz="2000" dirty="0"/>
          </a:p>
          <a:p>
            <a:pPr marL="342900" indent="-342900" fontAlgn="base">
              <a:buFont typeface="+mj-lt"/>
              <a:buAutoNum type="arabicPeriod"/>
            </a:pPr>
            <a:r>
              <a:rPr lang="en-US" sz="2000" u="sng" dirty="0">
                <a:hlinkClick r:id="rId5"/>
              </a:rPr>
              <a:t>Your Favorite Brand? Whatever Google or Amazon Says</a:t>
            </a:r>
            <a:endParaRPr lang="en-US" sz="2000" dirty="0"/>
          </a:p>
          <a:p>
            <a:pPr marL="342900" indent="-342900" fontAlgn="base">
              <a:buFont typeface="+mj-lt"/>
              <a:buAutoNum type="arabicPeriod"/>
            </a:pPr>
            <a:r>
              <a:rPr lang="en-US" sz="2000" u="sng" dirty="0">
                <a:hlinkClick r:id="rId6"/>
              </a:rPr>
              <a:t>Ranking Local Businesses Based Upon Quality Measures including Travel Time</a:t>
            </a:r>
            <a:endParaRPr lang="en-US" sz="2000" dirty="0"/>
          </a:p>
          <a:p>
            <a:pPr marL="342900" indent="-342900" fontAlgn="base">
              <a:buFont typeface="+mj-lt"/>
              <a:buAutoNum type="arabicPeriod"/>
            </a:pPr>
            <a:r>
              <a:rPr lang="en-US" sz="2000" dirty="0"/>
              <a:t>Scott Galloway: </a:t>
            </a:r>
            <a:r>
              <a:rPr lang="en-US" sz="2000" u="sng" dirty="0">
                <a:hlinkClick r:id="rId7"/>
              </a:rPr>
              <a:t>In Marketing, Creepy Means Relevant</a:t>
            </a:r>
            <a:endParaRPr lang="en-US" sz="2000" dirty="0"/>
          </a:p>
          <a:p>
            <a:pPr marL="342900" indent="-342900" fontAlgn="base">
              <a:buFont typeface="+mj-lt"/>
              <a:buAutoNum type="arabicPeriod"/>
            </a:pPr>
            <a:r>
              <a:rPr lang="en-US" sz="2000" dirty="0" err="1"/>
              <a:t>Moz</a:t>
            </a:r>
            <a:r>
              <a:rPr lang="en-US" sz="2000" dirty="0"/>
              <a:t> - </a:t>
            </a:r>
            <a:r>
              <a:rPr lang="en-US" sz="2000" u="sng" dirty="0">
                <a:hlinkClick r:id="rId8"/>
              </a:rPr>
              <a:t>Timeline of Google’s Algorithm Revisions</a:t>
            </a:r>
            <a:r>
              <a:rPr lang="en-US" sz="20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SEORoundtable</a:t>
            </a:r>
            <a:r>
              <a:rPr lang="en-US" sz="2000" dirty="0"/>
              <a:t> - </a:t>
            </a:r>
            <a:r>
              <a:rPr lang="en-US" sz="2000" u="sng" dirty="0">
                <a:hlinkClick r:id="rId9"/>
              </a:rPr>
              <a:t>Google: Focused Search Updates Daily &amp; Core Updates Every Other Month</a:t>
            </a:r>
            <a:endParaRPr lang="en-US" sz="2000" dirty="0" smtClean="0"/>
          </a:p>
        </p:txBody>
      </p:sp>
      <p:pic>
        <p:nvPicPr>
          <p:cNvPr id="4" name="J5RZOU6vK4Q"/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3028207" y="1236700"/>
            <a:ext cx="5436919" cy="30582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03215-1A60-477C-8F2D-C7520A79E8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4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67" y="88254"/>
            <a:ext cx="11720389" cy="84673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HOW MUCH IS OUR ORGANIC TRAFFIC (SEO) WORTH?</a:t>
            </a:r>
            <a:endParaRPr lang="en-US" sz="40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566" y="1777546"/>
            <a:ext cx="5141457" cy="384810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fontAlgn="base">
              <a:lnSpc>
                <a:spcPts val="3100"/>
              </a:lnSpc>
              <a:buFont typeface="+mj-lt"/>
              <a:buAutoNum type="arabicPeriod"/>
            </a:pPr>
            <a:r>
              <a:rPr lang="en-US" sz="2000" dirty="0"/>
              <a:t>The month of January saw 60,000 sessions initiated from organic traffic with a total revenue of $810,00. </a:t>
            </a:r>
            <a:endParaRPr lang="en-US" sz="2000" dirty="0" smtClean="0"/>
          </a:p>
          <a:p>
            <a:pPr marL="342900" indent="-342900" fontAlgn="base">
              <a:lnSpc>
                <a:spcPts val="3100"/>
              </a:lnSpc>
              <a:buFont typeface="+mj-lt"/>
              <a:buAutoNum type="arabicPeriod"/>
            </a:pPr>
            <a:endParaRPr lang="en-US" sz="2000" dirty="0" smtClean="0"/>
          </a:p>
          <a:p>
            <a:pPr marL="342900" indent="-342900" fontAlgn="base">
              <a:lnSpc>
                <a:spcPts val="3100"/>
              </a:lnSpc>
              <a:buFont typeface="+mj-lt"/>
              <a:buAutoNum type="arabicPeriod"/>
            </a:pPr>
            <a:r>
              <a:rPr lang="en-US" sz="2000" dirty="0" smtClean="0"/>
              <a:t>If </a:t>
            </a:r>
            <a:r>
              <a:rPr lang="en-US" sz="2000" dirty="0"/>
              <a:t>this were an SEM campaign we would’ve spent $150,000¹</a:t>
            </a:r>
            <a:r>
              <a:rPr lang="en-US" sz="2000" dirty="0" smtClean="0"/>
              <a:t>.</a:t>
            </a:r>
          </a:p>
          <a:p>
            <a:pPr marL="342900" indent="-342900" fontAlgn="base">
              <a:lnSpc>
                <a:spcPts val="3100"/>
              </a:lnSpc>
              <a:buFont typeface="+mj-lt"/>
              <a:buAutoNum type="arabicPeriod"/>
            </a:pPr>
            <a:endParaRPr lang="en-US" sz="2000" dirty="0"/>
          </a:p>
          <a:p>
            <a:pPr marL="342900" indent="-342900">
              <a:lnSpc>
                <a:spcPts val="3100"/>
              </a:lnSpc>
              <a:buFont typeface="+mj-lt"/>
              <a:buAutoNum type="arabicPeriod"/>
            </a:pPr>
            <a:r>
              <a:rPr lang="en-US" sz="2000" dirty="0" smtClean="0"/>
              <a:t>Since </a:t>
            </a:r>
            <a:r>
              <a:rPr lang="en-US" sz="2000" dirty="0"/>
              <a:t>this came through the organic search channel all this traffic was </a:t>
            </a:r>
            <a:r>
              <a:rPr lang="en-US" sz="2000" i="1" dirty="0"/>
              <a:t>free.</a:t>
            </a:r>
            <a:endParaRPr lang="en-US" sz="2000" dirty="0" smtClean="0"/>
          </a:p>
        </p:txBody>
      </p:sp>
      <p:pic>
        <p:nvPicPr>
          <p:cNvPr id="9218" name="Picture 2" descr="https://lh3.googleusercontent.com/4NR-hJeqQA6M6zdo_g6aBqnJTGxgMpgxz41FOmbQBj7u_zs7EUky6-9zWc-ckJRioBBDkAkQbt9cb2_tRmge_jfj0rdQ1TBGo41w1iQp0O4pJtMQoqT_l_xF6UlrqzyWiB0QO7B_79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601" y="1694421"/>
            <a:ext cx="5791200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26" y="6375724"/>
            <a:ext cx="2486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i="0" u="none" strike="noStrike" baseline="30000" dirty="0" smtClean="0">
                <a:effectLst/>
                <a:latin typeface="+mj-lt"/>
              </a:rPr>
              <a:t>1</a:t>
            </a:r>
            <a:r>
              <a:rPr lang="en-US" sz="1400" b="0" i="0" u="none" strike="noStrike" dirty="0" smtClean="0">
                <a:effectLst/>
                <a:latin typeface="+mj-lt"/>
              </a:rPr>
              <a:t> Based on average CPC of $2.5</a:t>
            </a:r>
            <a:endParaRPr lang="en-US" sz="14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03215-1A60-477C-8F2D-C7520A79E8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0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68" y="88254"/>
            <a:ext cx="11554133" cy="84673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>COMPETITIVE SEARCH ANALYSIS (FEBRUARY)</a:t>
            </a:r>
            <a:endParaRPr lang="en-US" b="1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214375"/>
              </p:ext>
            </p:extLst>
          </p:nvPr>
        </p:nvGraphicFramePr>
        <p:xfrm>
          <a:off x="380567" y="934984"/>
          <a:ext cx="11352256" cy="5667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872"/>
                <a:gridCol w="2348346"/>
                <a:gridCol w="2348346"/>
                <a:gridCol w="2348346"/>
                <a:gridCol w="2348346"/>
              </a:tblGrid>
              <a:tr h="668185">
                <a:tc>
                  <a:txBody>
                    <a:bodyPr/>
                    <a:lstStyle/>
                    <a:p>
                      <a:pPr algn="ctr"/>
                      <a:endParaRPr lang="en-US" sz="2000" b="1" kern="1200" spc="-17" dirty="0">
                        <a:solidFill>
                          <a:schemeClr val="tx1"/>
                        </a:solidFill>
                        <a:latin typeface="+mn-lt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spc="-17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SEO (Visits)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spc="-17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SEM (Visits)</a:t>
                      </a:r>
                      <a:endParaRPr lang="en-US" sz="2800" b="1" kern="1200" spc="-17" dirty="0" smtClean="0">
                        <a:solidFill>
                          <a:schemeClr val="tx1"/>
                        </a:solidFill>
                        <a:latin typeface="+mn-lt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spc="-17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Pages</a:t>
                      </a:r>
                      <a:endParaRPr lang="en-US" sz="2800" b="1" kern="1200" spc="-17" dirty="0" smtClean="0">
                        <a:solidFill>
                          <a:schemeClr val="tx1"/>
                        </a:solidFill>
                        <a:latin typeface="+mn-lt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spc="-17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Backlinks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9878"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122.0M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2.2M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35.0M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1.7M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9878"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189.2K</a:t>
                      </a:r>
                      <a:endParaRPr lang="en-US" sz="28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25.0K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1.5K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34.0K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98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+mn-lt"/>
                        </a:rPr>
                        <a:t>108.6K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30.6K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9.3K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50.0K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9878"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42.0K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12.6K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8.8K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60.0K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0" y="1781714"/>
            <a:ext cx="1316758" cy="9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91" y="5676405"/>
            <a:ext cx="1880937" cy="6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2" y="2894802"/>
            <a:ext cx="1518894" cy="116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9" y="4287138"/>
            <a:ext cx="1756400" cy="82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03215-1A60-477C-8F2D-C7520A79E8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526</Words>
  <Application>Microsoft Office PowerPoint</Application>
  <PresentationFormat>Widescreen</PresentationFormat>
  <Paragraphs>102</Paragraphs>
  <Slides>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TOP SEOs</vt:lpstr>
      <vt:lpstr>SEO / SEM COMPARISON</vt:lpstr>
      <vt:lpstr>ANATOMY OF A SERP – ANALYSIS</vt:lpstr>
      <vt:lpstr>DOES ANYONE CLICK ON ADS? (SEM)</vt:lpstr>
      <vt:lpstr>COMPLEXITY OF THE ALGORITHM (SEO)</vt:lpstr>
      <vt:lpstr>HOW MUCH IS OUR ORGANIC TRAFFIC (SEO) WORTH?</vt:lpstr>
      <vt:lpstr>COMPETITIVE SEARCH ANALYSIS (FEBRUARY)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Taylor</dc:creator>
  <cp:lastModifiedBy>Danielle Taylor</cp:lastModifiedBy>
  <cp:revision>12</cp:revision>
  <dcterms:created xsi:type="dcterms:W3CDTF">2018-03-15T18:47:29Z</dcterms:created>
  <dcterms:modified xsi:type="dcterms:W3CDTF">2018-03-15T21:04:46Z</dcterms:modified>
</cp:coreProperties>
</file>